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22"/>
  </p:notesMasterIdLst>
  <p:sldIdLst>
    <p:sldId id="380" r:id="rId4"/>
    <p:sldId id="665" r:id="rId5"/>
    <p:sldId id="729" r:id="rId6"/>
    <p:sldId id="622" r:id="rId7"/>
    <p:sldId id="751" r:id="rId8"/>
    <p:sldId id="567" r:id="rId9"/>
    <p:sldId id="756" r:id="rId10"/>
    <p:sldId id="755" r:id="rId11"/>
    <p:sldId id="744" r:id="rId12"/>
    <p:sldId id="758" r:id="rId13"/>
    <p:sldId id="746" r:id="rId14"/>
    <p:sldId id="752" r:id="rId15"/>
    <p:sldId id="753" r:id="rId16"/>
    <p:sldId id="754" r:id="rId17"/>
    <p:sldId id="750" r:id="rId18"/>
    <p:sldId id="747" r:id="rId19"/>
    <p:sldId id="689" r:id="rId20"/>
    <p:sldId id="749" r:id="rId21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3" autoAdjust="0"/>
    <p:restoredTop sz="89798" autoAdjust="0"/>
  </p:normalViewPr>
  <p:slideViewPr>
    <p:cSldViewPr snapToGrid="0">
      <p:cViewPr varScale="1">
        <p:scale>
          <a:sx n="130" d="100"/>
          <a:sy n="130" d="100"/>
        </p:scale>
        <p:origin x="150" y="2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25-Oct-20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easy-peasy-robotics.github.io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hyperlink" Target="https://teams.microsoft.com/l/team/19%3acb23221fbc424803ab234daac56c2ab6%40thread.tacv2/conversations?groupId=7e200da5-0f09-4177-b289-6ca34e0d709c&amp;tenantId=bf2f465e-1f75-4b6f-be29-bf53273bc1da" TargetMode="Externa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9.jpg"/><Relationship Id="rId4" Type="http://schemas.openxmlformats.org/officeDocument/2006/relationships/image" Target="../media/image4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8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JPG"/><Relationship Id="rId11" Type="http://schemas.openxmlformats.org/officeDocument/2006/relationships/image" Target="../media/image60.png"/><Relationship Id="rId5" Type="http://schemas.openxmlformats.org/officeDocument/2006/relationships/image" Target="../media/image56.JPG"/><Relationship Id="rId10" Type="http://schemas.openxmlformats.org/officeDocument/2006/relationships/image" Target="../media/image59.jpg"/><Relationship Id="rId4" Type="http://schemas.openxmlformats.org/officeDocument/2006/relationships/hyperlink" Target="https://github.com/vvv-school" TargetMode="External"/><Relationship Id="rId9" Type="http://schemas.openxmlformats.org/officeDocument/2006/relationships/hyperlink" Target="https://github.com/easy-peasy-robotics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MartinaRuocco" TargetMode="External"/><Relationship Id="rId18" Type="http://schemas.openxmlformats.org/officeDocument/2006/relationships/image" Target="../media/image69.png"/><Relationship Id="rId26" Type="http://schemas.openxmlformats.org/officeDocument/2006/relationships/image" Target="../media/image73.jpeg"/><Relationship Id="rId21" Type="http://schemas.openxmlformats.org/officeDocument/2006/relationships/hyperlink" Target="https://github.com/wenxuanmou" TargetMode="External"/><Relationship Id="rId34" Type="http://schemas.openxmlformats.org/officeDocument/2006/relationships/image" Target="../media/image77.jpeg"/><Relationship Id="rId7" Type="http://schemas.openxmlformats.org/officeDocument/2006/relationships/hyperlink" Target="https://github.com/farshad-heravi" TargetMode="External"/><Relationship Id="rId12" Type="http://schemas.openxmlformats.org/officeDocument/2006/relationships/image" Target="../media/image66.jpeg"/><Relationship Id="rId17" Type="http://schemas.openxmlformats.org/officeDocument/2006/relationships/hyperlink" Target="https://github.com/claudioverardo" TargetMode="External"/><Relationship Id="rId25" Type="http://schemas.openxmlformats.org/officeDocument/2006/relationships/hyperlink" Target="https://github.com/AkashSingh123" TargetMode="External"/><Relationship Id="rId33" Type="http://schemas.openxmlformats.org/officeDocument/2006/relationships/hyperlink" Target="https://github.com/sigeek" TargetMode="External"/><Relationship Id="rId2" Type="http://schemas.openxmlformats.org/officeDocument/2006/relationships/image" Target="../media/image61.jpeg"/><Relationship Id="rId16" Type="http://schemas.openxmlformats.org/officeDocument/2006/relationships/image" Target="../media/image68.jpeg"/><Relationship Id="rId20" Type="http://schemas.openxmlformats.org/officeDocument/2006/relationships/image" Target="../media/image70.png"/><Relationship Id="rId29" Type="http://schemas.openxmlformats.org/officeDocument/2006/relationships/hyperlink" Target="https://github.com/abdelhakim96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eg"/><Relationship Id="rId11" Type="http://schemas.openxmlformats.org/officeDocument/2006/relationships/hyperlink" Target="https://github.com/kevinklenmatira" TargetMode="External"/><Relationship Id="rId24" Type="http://schemas.openxmlformats.org/officeDocument/2006/relationships/image" Target="../media/image72.png"/><Relationship Id="rId32" Type="http://schemas.openxmlformats.org/officeDocument/2006/relationships/image" Target="../media/image76.jpeg"/><Relationship Id="rId37" Type="http://schemas.openxmlformats.org/officeDocument/2006/relationships/hyperlink" Target="https://github.com/MSIhub" TargetMode="External"/><Relationship Id="rId5" Type="http://schemas.openxmlformats.org/officeDocument/2006/relationships/hyperlink" Target="https://github.com/ArekBerc" TargetMode="External"/><Relationship Id="rId15" Type="http://schemas.openxmlformats.org/officeDocument/2006/relationships/hyperlink" Target="https://github.com/francescosemeraro" TargetMode="External"/><Relationship Id="rId23" Type="http://schemas.openxmlformats.org/officeDocument/2006/relationships/hyperlink" Target="https://github.com/Nosilil" TargetMode="External"/><Relationship Id="rId28" Type="http://schemas.openxmlformats.org/officeDocument/2006/relationships/image" Target="../media/image74.png"/><Relationship Id="rId36" Type="http://schemas.openxmlformats.org/officeDocument/2006/relationships/image" Target="../media/image78.jpeg"/><Relationship Id="rId10" Type="http://schemas.openxmlformats.org/officeDocument/2006/relationships/image" Target="../media/image65.jpeg"/><Relationship Id="rId19" Type="http://schemas.openxmlformats.org/officeDocument/2006/relationships/hyperlink" Target="https://github.com/khlee0697" TargetMode="External"/><Relationship Id="rId31" Type="http://schemas.openxmlformats.org/officeDocument/2006/relationships/hyperlink" Target="https://github.com/Nesheit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github.com/mett96" TargetMode="External"/><Relationship Id="rId14" Type="http://schemas.openxmlformats.org/officeDocument/2006/relationships/image" Target="../media/image67.jpeg"/><Relationship Id="rId22" Type="http://schemas.openxmlformats.org/officeDocument/2006/relationships/image" Target="../media/image71.png"/><Relationship Id="rId27" Type="http://schemas.openxmlformats.org/officeDocument/2006/relationships/hyperlink" Target="https://github.com/lucarag" TargetMode="External"/><Relationship Id="rId30" Type="http://schemas.openxmlformats.org/officeDocument/2006/relationships/image" Target="../media/image75.jpeg"/><Relationship Id="rId35" Type="http://schemas.openxmlformats.org/officeDocument/2006/relationships/hyperlink" Target="https://github.com/albertoeto" TargetMode="External"/><Relationship Id="rId8" Type="http://schemas.openxmlformats.org/officeDocument/2006/relationships/image" Target="../media/image64.jpeg"/><Relationship Id="rId3" Type="http://schemas.openxmlformats.org/officeDocument/2006/relationships/hyperlink" Target="https://github.com/ig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aversaro" TargetMode="External"/><Relationship Id="rId13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1.jpeg"/><Relationship Id="rId12" Type="http://schemas.openxmlformats.org/officeDocument/2006/relationships/hyperlink" Target="https://github.com/salvi-matt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tikha" TargetMode="External"/><Relationship Id="rId11" Type="http://schemas.openxmlformats.org/officeDocument/2006/relationships/image" Target="../media/image83.jpeg"/><Relationship Id="rId5" Type="http://schemas.openxmlformats.org/officeDocument/2006/relationships/image" Target="../media/image80.jpeg"/><Relationship Id="rId10" Type="http://schemas.openxmlformats.org/officeDocument/2006/relationships/hyperlink" Target="https://github.com/Nicogene" TargetMode="External"/><Relationship Id="rId4" Type="http://schemas.openxmlformats.org/officeDocument/2006/relationships/hyperlink" Target="https://github.com/pattacini" TargetMode="External"/><Relationship Id="rId9" Type="http://schemas.openxmlformats.org/officeDocument/2006/relationships/image" Target="../media/image82.jpeg"/><Relationship Id="rId14" Type="http://schemas.openxmlformats.org/officeDocument/2006/relationships/hyperlink" Target="https://github.com/vvasc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png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jpeg"/><Relationship Id="rId1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31.png"/><Relationship Id="rId3" Type="http://schemas.microsoft.com/office/2007/relationships/media" Target="../media/media2.mp4"/><Relationship Id="rId21" Type="http://schemas.openxmlformats.org/officeDocument/2006/relationships/image" Target="../media/image26.jp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8.xml"/><Relationship Id="rId25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25.jpg"/><Relationship Id="rId29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29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video" Target="../media/media5.mp4"/><Relationship Id="rId19" Type="http://schemas.openxmlformats.org/officeDocument/2006/relationships/image" Target="../media/image24.jp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27.jp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EPR WEB20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Crash Course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/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/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/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/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860180-0F31-47C5-B529-8EEAF2024CE4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5460-FF0E-4D30-9709-E2EC26DA5E63}"/>
              </a:ext>
            </a:extLst>
          </p:cNvPr>
          <p:cNvSpPr txBox="1"/>
          <p:nvPr/>
        </p:nvSpPr>
        <p:spPr>
          <a:xfrm>
            <a:off x="5359540" y="3185538"/>
            <a:ext cx="3405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💊 Pills on </a:t>
            </a:r>
            <a:r>
              <a:rPr lang="en-US" b="1" dirty="0">
                <a:solidFill>
                  <a:srgbClr val="0070C0"/>
                </a:solidFill>
              </a:rPr>
              <a:t>Soft Skills</a:t>
            </a: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Problem solving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Taking initiatives, achieving goals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Collaboration, communication</a:t>
            </a:r>
            <a:endParaRPr lang="en-US" sz="1600" dirty="0">
              <a:solidFill>
                <a:srgbClr val="616365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FCE3AC4-17F1-402A-A4AF-F146A8E53FDC}"/>
              </a:ext>
            </a:extLst>
          </p:cNvPr>
          <p:cNvCxnSpPr>
            <a:cxnSpLocks/>
            <a:stCxn id="14" idx="1"/>
            <a:endCxn id="3" idx="2"/>
          </p:cNvCxnSpPr>
          <p:nvPr/>
        </p:nvCxnSpPr>
        <p:spPr>
          <a:xfrm rot="10800000">
            <a:off x="1099736" y="2438736"/>
            <a:ext cx="4259805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FDFFEEF-9AFC-4BCC-9053-CA325C0A49CC}"/>
              </a:ext>
            </a:extLst>
          </p:cNvPr>
          <p:cNvCxnSpPr>
            <a:cxnSpLocks/>
            <a:stCxn id="14" idx="1"/>
            <a:endCxn id="11" idx="2"/>
          </p:cNvCxnSpPr>
          <p:nvPr/>
        </p:nvCxnSpPr>
        <p:spPr>
          <a:xfrm rot="10800000">
            <a:off x="3556000" y="2438736"/>
            <a:ext cx="1803541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745891-C07A-417A-96E7-9D1DE5F672B6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 flipH="1">
            <a:off x="5359540" y="2438736"/>
            <a:ext cx="652722" cy="1531633"/>
          </a:xfrm>
          <a:prstGeom prst="curvedConnector4">
            <a:avLst>
              <a:gd name="adj1" fmla="val -35023"/>
              <a:gd name="adj2" fmla="val 75621"/>
            </a:avLst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8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329" y="105976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GitHub</a:t>
            </a:r>
          </a:p>
          <a:p>
            <a:r>
              <a:rPr lang="en-US" sz="1100" b="1" dirty="0">
                <a:hlinkClick r:id="rId2"/>
              </a:rPr>
              <a:t>https://easy-peasy-robotics.github.io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5882" y="1146579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607" y="1044378"/>
            <a:ext cx="181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MS Teams</a:t>
            </a:r>
          </a:p>
          <a:p>
            <a:r>
              <a:rPr lang="en-US" sz="1200" b="1" dirty="0">
                <a:hlinkClick r:id="rId4"/>
              </a:rPr>
              <a:t>easy-peasy-robotics</a:t>
            </a:r>
            <a:endParaRPr lang="en-US" sz="1200" b="1" dirty="0"/>
          </a:p>
        </p:txBody>
      </p:sp>
      <p:pic>
        <p:nvPicPr>
          <p:cNvPr id="14" name="Picture 1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F8DD29B6-1A87-4CF4-A9EA-1D2BBDE073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034ABC-7DBB-4506-B7C6-E58BCAA4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133" y="1629153"/>
            <a:ext cx="4439233" cy="316281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B55E282-A0A5-4691-BD30-97E0215967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9" t="12623" r="23588" b="13934"/>
          <a:stretch/>
        </p:blipFill>
        <p:spPr>
          <a:xfrm>
            <a:off x="5306329" y="1118433"/>
            <a:ext cx="303413" cy="283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62B44-09EE-4E3F-8A77-AFA423CE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64" y="3580590"/>
            <a:ext cx="2049435" cy="1189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916B5-1461-42C6-8DCF-6997CB0BD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29" y="1682233"/>
            <a:ext cx="3185161" cy="18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3A811-7B13-469A-BFCF-4A79C12128B4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F7776-E073-47F9-977B-A395BE4E0F94}"/>
              </a:ext>
            </a:extLst>
          </p:cNvPr>
          <p:cNvGrpSpPr/>
          <p:nvPr/>
        </p:nvGrpSpPr>
        <p:grpSpPr>
          <a:xfrm>
            <a:off x="309299" y="1290518"/>
            <a:ext cx="3825240" cy="3320275"/>
            <a:chOff x="367666" y="1353957"/>
            <a:chExt cx="3825240" cy="3320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D6E430-1CAD-423E-89B7-A986B00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66" y="1863125"/>
              <a:ext cx="3825240" cy="28111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3A31E2-7F17-455C-89A5-E1F74AE765CB}"/>
                </a:ext>
              </a:extLst>
            </p:cNvPr>
            <p:cNvSpPr txBox="1"/>
            <p:nvPr/>
          </p:nvSpPr>
          <p:spPr>
            <a:xfrm>
              <a:off x="1303498" y="1493793"/>
              <a:ext cx="2889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rgbClr val="606060"/>
                  </a:solidFill>
                </a:rPr>
                <a:t>Assignment with </a:t>
              </a:r>
              <a:r>
                <a:rPr lang="en-US" dirty="0">
                  <a:solidFill>
                    <a:srgbClr val="0070C0"/>
                  </a:solidFill>
                </a:rPr>
                <a:t>starter code</a:t>
              </a:r>
            </a:p>
          </p:txBody>
        </p: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B011934-3996-487B-8368-02B113FD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66" y="1353957"/>
              <a:ext cx="456614" cy="4566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F1146F-9723-4B12-B8D1-6C41673D91AC}"/>
              </a:ext>
            </a:extLst>
          </p:cNvPr>
          <p:cNvGrpSpPr/>
          <p:nvPr/>
        </p:nvGrpSpPr>
        <p:grpSpPr>
          <a:xfrm>
            <a:off x="4134539" y="2718291"/>
            <a:ext cx="1481454" cy="855283"/>
            <a:chOff x="4286868" y="2929329"/>
            <a:chExt cx="1481454" cy="85528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8E2C629-4EEC-4E73-8638-3A5079F0C9EF}"/>
                </a:ext>
              </a:extLst>
            </p:cNvPr>
            <p:cNvSpPr/>
            <p:nvPr/>
          </p:nvSpPr>
          <p:spPr>
            <a:xfrm>
              <a:off x="4591527" y="3514104"/>
              <a:ext cx="894102" cy="270508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6DA0-0716-45B8-8F42-06650F9821BB}"/>
                </a:ext>
              </a:extLst>
            </p:cNvPr>
            <p:cNvSpPr txBox="1"/>
            <p:nvPr/>
          </p:nvSpPr>
          <p:spPr>
            <a:xfrm>
              <a:off x="4286868" y="2929329"/>
              <a:ext cx="1481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rgbClr val="606060"/>
                  </a:solidFill>
                </a:rPr>
                <a:t>turn in solution (</a:t>
              </a:r>
              <a:r>
                <a:rPr lang="en-US" sz="1600" dirty="0">
                  <a:solidFill>
                    <a:srgbClr val="0070C0"/>
                  </a:solidFill>
                </a:rPr>
                <a:t>push</a:t>
              </a:r>
              <a:r>
                <a:rPr lang="en-US" sz="1600" dirty="0">
                  <a:solidFill>
                    <a:srgbClr val="606060"/>
                  </a:solidFill>
                </a:rPr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415BC6-88AC-411A-9825-22301B411602}"/>
              </a:ext>
            </a:extLst>
          </p:cNvPr>
          <p:cNvGrpSpPr/>
          <p:nvPr/>
        </p:nvGrpSpPr>
        <p:grpSpPr>
          <a:xfrm>
            <a:off x="5615993" y="1308117"/>
            <a:ext cx="3325430" cy="2910884"/>
            <a:chOff x="5615993" y="1478236"/>
            <a:chExt cx="3325430" cy="29108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A57362-C626-4E64-BB1A-49EB1F61B739}"/>
                </a:ext>
              </a:extLst>
            </p:cNvPr>
            <p:cNvSpPr txBox="1"/>
            <p:nvPr/>
          </p:nvSpPr>
          <p:spPr>
            <a:xfrm>
              <a:off x="5623422" y="1478236"/>
              <a:ext cx="3318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606060"/>
                  </a:solidFill>
                </a:rPr>
                <a:t>RTF</a:t>
              </a:r>
              <a:r>
                <a:rPr lang="en-US" dirty="0">
                  <a:solidFill>
                    <a:srgbClr val="606060"/>
                  </a:solidFill>
                </a:rPr>
                <a:t> </a:t>
              </a:r>
              <a:r>
                <a:rPr lang="en-US" dirty="0">
                  <a:solidFill>
                    <a:srgbClr val="0070C0"/>
                  </a:solidFill>
                </a:rPr>
                <a:t>tests solution automatically</a:t>
              </a:r>
              <a:r>
                <a:rPr lang="en-US" dirty="0">
                  <a:solidFill>
                    <a:srgbClr val="606060"/>
                  </a:solidFill>
                </a:rPr>
                <a:t>,</a:t>
              </a:r>
            </a:p>
            <a:p>
              <a:pPr algn="ctr"/>
              <a:r>
                <a:rPr lang="en-US" dirty="0">
                  <a:solidFill>
                    <a:srgbClr val="606060"/>
                  </a:solidFill>
                </a:rPr>
                <a:t>locally &amp; remotely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21A3EC0-0F14-4316-9F59-E12A6FA07B5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993" y="2196315"/>
              <a:ext cx="3282642" cy="21928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620863-B24C-4357-A27A-B40DA8E0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20" name="Picture 19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87B57B1D-539E-4B53-8350-F11EEBD6D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FE002-FA51-4DF3-9037-9A95D160F20E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D393136-93B2-4587-8743-C1DBFBA8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284924B7-A189-4F27-9C97-3E5D3D17F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E87F0-07DF-4F42-90B2-DDDF9E80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6" y="1436460"/>
            <a:ext cx="3996624" cy="252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0D5D7-DD89-4959-B4DE-1B1FAF98E23D}"/>
              </a:ext>
            </a:extLst>
          </p:cNvPr>
          <p:cNvSpPr txBox="1"/>
          <p:nvPr/>
        </p:nvSpPr>
        <p:spPr>
          <a:xfrm>
            <a:off x="508797" y="1067128"/>
            <a:ext cx="239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Classroom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9AC9-9E77-4B0A-9C17-4F4D75A629A7}"/>
              </a:ext>
            </a:extLst>
          </p:cNvPr>
          <p:cNvSpPr txBox="1"/>
          <p:nvPr/>
        </p:nvSpPr>
        <p:spPr>
          <a:xfrm>
            <a:off x="508797" y="4076372"/>
            <a:ext cx="4304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J.Fiksel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Using GitHub Classroom to Teach Statistics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R.Glassey</a:t>
            </a:r>
            <a:r>
              <a:rPr lang="en-US" sz="1100" dirty="0">
                <a:solidFill>
                  <a:srgbClr val="606060"/>
                </a:solidFill>
              </a:rPr>
              <a:t>, “</a:t>
            </a:r>
            <a:r>
              <a:rPr lang="en-US" sz="1100" b="1" dirty="0">
                <a:solidFill>
                  <a:srgbClr val="606060"/>
                </a:solidFill>
              </a:rPr>
              <a:t>Adopting Git/GitHub within Teaching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A.Zagalsky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The Emergence of GitHub as a Collaborative Platform for Education</a:t>
            </a:r>
            <a:r>
              <a:rPr lang="en-US" sz="1100" dirty="0">
                <a:solidFill>
                  <a:srgbClr val="606060"/>
                </a:solidFill>
              </a:rPr>
              <a:t>”, 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AF705-E298-4A4C-A5A6-6676858A1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11"/>
          <a:stretch/>
        </p:blipFill>
        <p:spPr>
          <a:xfrm>
            <a:off x="5378492" y="1375500"/>
            <a:ext cx="3256711" cy="33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4877E-B16A-4345-AD2A-5E01ADCB8FF2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Cloud IDE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86A9E4C-CC19-4715-82F1-4588132B2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4814-6FA9-4527-B0E0-02D80544C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2" t="16182" r="20312" b="16485"/>
          <a:stretch/>
        </p:blipFill>
        <p:spPr>
          <a:xfrm>
            <a:off x="312420" y="1545066"/>
            <a:ext cx="436754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20D8A-E20A-41E2-8A22-7F97D8D4E48D}"/>
              </a:ext>
            </a:extLst>
          </p:cNvPr>
          <p:cNvSpPr txBox="1"/>
          <p:nvPr/>
        </p:nvSpPr>
        <p:spPr>
          <a:xfrm>
            <a:off x="749174" y="1608050"/>
            <a:ext cx="483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Gitpod: load </a:t>
            </a:r>
            <a:r>
              <a:rPr lang="en-US" dirty="0">
                <a:solidFill>
                  <a:srgbClr val="0070C0"/>
                </a:solidFill>
              </a:rPr>
              <a:t>Docker image</a:t>
            </a:r>
            <a:r>
              <a:rPr lang="en-US" dirty="0">
                <a:solidFill>
                  <a:srgbClr val="606060"/>
                </a:solidFill>
              </a:rPr>
              <a:t> into a Cloud workspace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1411B-3F2A-4C80-A316-E7B9B89400BA}"/>
              </a:ext>
            </a:extLst>
          </p:cNvPr>
          <p:cNvSpPr txBox="1"/>
          <p:nvPr/>
        </p:nvSpPr>
        <p:spPr>
          <a:xfrm>
            <a:off x="125709" y="920136"/>
            <a:ext cx="35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606060"/>
                </a:solidFill>
              </a:rPr>
              <a:t>Sparing the installation burden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BF35BEF-7378-443A-8CF4-E8C68240BB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632" b="37678"/>
          <a:stretch/>
        </p:blipFill>
        <p:spPr>
          <a:xfrm>
            <a:off x="6371526" y="1651369"/>
            <a:ext cx="1059180" cy="28269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A09EE69-DFDD-493A-AD5B-61890D5B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214" y="2089896"/>
            <a:ext cx="2054985" cy="2739979"/>
          </a:xfrm>
          <a:prstGeom prst="rect">
            <a:avLst/>
          </a:prstGeom>
        </p:spPr>
      </p:pic>
      <p:pic>
        <p:nvPicPr>
          <p:cNvPr id="10" name="gitpod">
            <a:hlinkClick r:id="" action="ppaction://media"/>
            <a:extLst>
              <a:ext uri="{FF2B5EF4-FFF2-40B4-BE49-F238E27FC236}">
                <a16:creationId xmlns:a16="http://schemas.microsoft.com/office/drawing/2014/main" id="{78CB1C2C-621D-4003-86F2-305251742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797" y="2180835"/>
            <a:ext cx="4709405" cy="264904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550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EB9AD0-F381-4F11-B75A-3B8B6DE875CC}"/>
              </a:ext>
            </a:extLst>
          </p:cNvPr>
          <p:cNvSpPr txBox="1"/>
          <p:nvPr/>
        </p:nvSpPr>
        <p:spPr>
          <a:xfrm>
            <a:off x="594360" y="942997"/>
            <a:ext cx="795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06060"/>
                </a:solidFill>
              </a:rPr>
              <a:t>International Winter School on Humanoid Robot Programming  </a:t>
            </a:r>
            <a:r>
              <a:rPr lang="en-US" sz="1400" dirty="0">
                <a:hlinkClick r:id="rId4"/>
              </a:rPr>
              <a:t>https://github.com/vvv-school</a:t>
            </a:r>
            <a:endParaRPr lang="en-US" sz="1400" dirty="0"/>
          </a:p>
          <a:p>
            <a:endParaRPr lang="en-US" sz="1600" b="1" dirty="0">
              <a:solidFill>
                <a:srgbClr val="606060"/>
              </a:solidFill>
            </a:endParaRPr>
          </a:p>
        </p:txBody>
      </p:sp>
      <p:pic>
        <p:nvPicPr>
          <p:cNvPr id="23" name="Picture 2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EE5535C8-04DD-4419-B999-15A6C99FA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41" y="1425449"/>
            <a:ext cx="2189140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1C25803E-F2D7-4336-A813-C1D681458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31" y="1416430"/>
            <a:ext cx="2194784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C33AD-5C81-47F1-BDA2-989724FE0BB8}"/>
              </a:ext>
            </a:extLst>
          </p:cNvPr>
          <p:cNvGrpSpPr/>
          <p:nvPr/>
        </p:nvGrpSpPr>
        <p:grpSpPr>
          <a:xfrm>
            <a:off x="1319826" y="3077826"/>
            <a:ext cx="4156991" cy="1847037"/>
            <a:chOff x="1275932" y="3123552"/>
            <a:chExt cx="4156991" cy="1847037"/>
          </a:xfrm>
        </p:grpSpPr>
        <p:pic>
          <p:nvPicPr>
            <p:cNvPr id="28" name="Picture 27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201F5511-2829-4785-BE2B-0B3DE79B9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37363" r="1282" b="13113"/>
            <a:stretch/>
          </p:blipFill>
          <p:spPr>
            <a:xfrm>
              <a:off x="1600633" y="3478292"/>
              <a:ext cx="3832290" cy="1492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28" descr="A picture containing ball, room, black, sitting&#10;&#10;Description automatically generated">
              <a:extLst>
                <a:ext uri="{FF2B5EF4-FFF2-40B4-BE49-F238E27FC236}">
                  <a16:creationId xmlns:a16="http://schemas.microsoft.com/office/drawing/2014/main" id="{CB653101-6427-48CD-96E8-0616BBA8A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5" t="13107" r="11084" b="13846"/>
            <a:stretch/>
          </p:blipFill>
          <p:spPr>
            <a:xfrm>
              <a:off x="1275932" y="3151267"/>
              <a:ext cx="649402" cy="6540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F2A17-5F8E-4E42-8E53-0ADD43942B53}"/>
                </a:ext>
              </a:extLst>
            </p:cNvPr>
            <p:cNvSpPr txBox="1"/>
            <p:nvPr/>
          </p:nvSpPr>
          <p:spPr>
            <a:xfrm>
              <a:off x="1925334" y="3123552"/>
              <a:ext cx="344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linkClick r:id="rId9"/>
                </a:rPr>
                <a:t>https://github.com/easy-peasy-robotics</a:t>
              </a:r>
              <a:endParaRPr lang="en-US" sz="16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BC1340-886F-498D-A9A5-2635FD6F79A5}"/>
              </a:ext>
            </a:extLst>
          </p:cNvPr>
          <p:cNvSpPr txBox="1"/>
          <p:nvPr/>
        </p:nvSpPr>
        <p:spPr>
          <a:xfrm>
            <a:off x="357304" y="1900097"/>
            <a:ext cx="1205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6D5A5-D2C7-4E7C-A543-A92EB4721883}"/>
              </a:ext>
            </a:extLst>
          </p:cNvPr>
          <p:cNvSpPr txBox="1"/>
          <p:nvPr/>
        </p:nvSpPr>
        <p:spPr>
          <a:xfrm>
            <a:off x="357304" y="3732438"/>
            <a:ext cx="12058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MFR-17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CPI-17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4617B-968C-41C8-B482-F911992D83F2}"/>
              </a:ext>
            </a:extLst>
          </p:cNvPr>
          <p:cNvGrpSpPr/>
          <p:nvPr/>
        </p:nvGrpSpPr>
        <p:grpSpPr>
          <a:xfrm>
            <a:off x="6006403" y="2571750"/>
            <a:ext cx="2630272" cy="842352"/>
            <a:chOff x="5903530" y="2616692"/>
            <a:chExt cx="2630272" cy="8423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C49EFC-D298-46DE-A348-7500A068FA8A}"/>
                </a:ext>
              </a:extLst>
            </p:cNvPr>
            <p:cNvSpPr txBox="1"/>
            <p:nvPr/>
          </p:nvSpPr>
          <p:spPr>
            <a:xfrm>
              <a:off x="5903530" y="3151267"/>
              <a:ext cx="2630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06060"/>
                  </a:solidFill>
                </a:rPr>
                <a:t>from ZERO to HERO in 2 Days !!</a:t>
              </a:r>
            </a:p>
          </p:txBody>
        </p:sp>
        <p:pic>
          <p:nvPicPr>
            <p:cNvPr id="36" name="Picture 35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9C4B439F-104C-471F-8B33-3CF69DA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068" y="2616692"/>
              <a:ext cx="574299" cy="5742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8762C3-D4D8-42D8-B973-8620A3F9A870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schools &amp; crash courses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2" name="head">
            <a:hlinkClick r:id="" action="ppaction://media"/>
            <a:extLst>
              <a:ext uri="{FF2B5EF4-FFF2-40B4-BE49-F238E27FC236}">
                <a16:creationId xmlns:a16="http://schemas.microsoft.com/office/drawing/2014/main" id="{CB070A2D-F83D-4245-99AF-E0E37EAD0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5913" y="3484217"/>
            <a:ext cx="2469324" cy="1388994"/>
          </a:xfrm>
          <a:prstGeom prst="snip2DiagRect">
            <a:avLst>
              <a:gd name="adj1" fmla="val 21258"/>
              <a:gd name="adj2" fmla="val 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0067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173F31C-9909-4CD7-BD2C-A1C3F6519AFA}"/>
              </a:ext>
            </a:extLst>
          </p:cNvPr>
          <p:cNvSpPr txBox="1">
            <a:spLocks/>
          </p:cNvSpPr>
          <p:nvPr/>
        </p:nvSpPr>
        <p:spPr>
          <a:xfrm>
            <a:off x="165103" y="118732"/>
            <a:ext cx="2786253" cy="721326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GB" sz="4400" kern="1200" dirty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participants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D46B9-1F6A-4789-96C6-DD9DA97CD4C7}"/>
              </a:ext>
            </a:extLst>
          </p:cNvPr>
          <p:cNvGrpSpPr/>
          <p:nvPr/>
        </p:nvGrpSpPr>
        <p:grpSpPr>
          <a:xfrm>
            <a:off x="117735" y="1191489"/>
            <a:ext cx="914400" cy="1184827"/>
            <a:chOff x="165103" y="1277983"/>
            <a:chExt cx="914400" cy="11848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8A08CCB-2A6C-4369-8BE3-E1BF3A70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03" y="127798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54486-0B0F-41F7-B123-F1DC95F14409}"/>
                </a:ext>
              </a:extLst>
            </p:cNvPr>
            <p:cNvSpPr txBox="1"/>
            <p:nvPr/>
          </p:nvSpPr>
          <p:spPr>
            <a:xfrm>
              <a:off x="281503" y="2155033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"/>
                </a:rPr>
                <a:t>@igng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4C95C5-6534-40EF-88F3-8506E4559559}"/>
              </a:ext>
            </a:extLst>
          </p:cNvPr>
          <p:cNvGrpSpPr/>
          <p:nvPr/>
        </p:nvGrpSpPr>
        <p:grpSpPr>
          <a:xfrm>
            <a:off x="1345715" y="951225"/>
            <a:ext cx="1021690" cy="1197409"/>
            <a:chOff x="1270817" y="1001166"/>
            <a:chExt cx="1021690" cy="1197409"/>
          </a:xfrm>
        </p:grpSpPr>
        <p:pic>
          <p:nvPicPr>
            <p:cNvPr id="2084" name="Picture 36">
              <a:extLst>
                <a:ext uri="{FF2B5EF4-FFF2-40B4-BE49-F238E27FC236}">
                  <a16:creationId xmlns:a16="http://schemas.microsoft.com/office/drawing/2014/main" id="{F82282A4-9624-47C8-884D-564334944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413" y="100116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D8D50A-1B8A-4642-8383-50218DC84806}"/>
                </a:ext>
              </a:extLst>
            </p:cNvPr>
            <p:cNvSpPr txBox="1"/>
            <p:nvPr/>
          </p:nvSpPr>
          <p:spPr>
            <a:xfrm>
              <a:off x="1270817" y="1890798"/>
              <a:ext cx="1021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5"/>
                </a:rPr>
                <a:t>@ArekBerc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E1AE9C-9CAF-45C1-BEB0-F27E77DDD1B5}"/>
              </a:ext>
            </a:extLst>
          </p:cNvPr>
          <p:cNvGrpSpPr/>
          <p:nvPr/>
        </p:nvGrpSpPr>
        <p:grpSpPr>
          <a:xfrm>
            <a:off x="465869" y="2479554"/>
            <a:ext cx="1365375" cy="1194156"/>
            <a:chOff x="248959" y="2575027"/>
            <a:chExt cx="1365375" cy="1194156"/>
          </a:xfrm>
        </p:grpSpPr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D1090EA7-141B-44F5-A4BD-64E757ABE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9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A09EDB-E332-4B13-93B5-D799D2362D92}"/>
                </a:ext>
              </a:extLst>
            </p:cNvPr>
            <p:cNvSpPr txBox="1"/>
            <p:nvPr/>
          </p:nvSpPr>
          <p:spPr>
            <a:xfrm>
              <a:off x="248959" y="3461406"/>
              <a:ext cx="1365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7"/>
                </a:rPr>
                <a:t>@arshad-heravi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C8DBB-4018-4673-BBD0-C71958533CAD}"/>
              </a:ext>
            </a:extLst>
          </p:cNvPr>
          <p:cNvGrpSpPr/>
          <p:nvPr/>
        </p:nvGrpSpPr>
        <p:grpSpPr>
          <a:xfrm>
            <a:off x="2033185" y="2301790"/>
            <a:ext cx="955484" cy="1193178"/>
            <a:chOff x="2598828" y="840058"/>
            <a:chExt cx="955484" cy="11931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FF748C7-17BB-4CB6-954A-EECFABFB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912" y="84005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7AC3D-6715-4B60-8D7F-FBFCB16D4D38}"/>
                </a:ext>
              </a:extLst>
            </p:cNvPr>
            <p:cNvSpPr txBox="1"/>
            <p:nvPr/>
          </p:nvSpPr>
          <p:spPr>
            <a:xfrm>
              <a:off x="2598828" y="1725459"/>
              <a:ext cx="886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9"/>
                </a:rPr>
                <a:t>@mett96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0D62-F87E-46F2-AC72-7F123BE86F33}"/>
              </a:ext>
            </a:extLst>
          </p:cNvPr>
          <p:cNvGrpSpPr/>
          <p:nvPr/>
        </p:nvGrpSpPr>
        <p:grpSpPr>
          <a:xfrm>
            <a:off x="5980472" y="1920498"/>
            <a:ext cx="1548565" cy="1181439"/>
            <a:chOff x="3652179" y="575932"/>
            <a:chExt cx="1548565" cy="1181439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31725B9E-A999-4A70-9A82-B830189D0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885" y="575932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E5C462-CC22-45E3-B004-DC96B63D454C}"/>
                </a:ext>
              </a:extLst>
            </p:cNvPr>
            <p:cNvSpPr txBox="1"/>
            <p:nvPr/>
          </p:nvSpPr>
          <p:spPr>
            <a:xfrm>
              <a:off x="3652179" y="1449594"/>
              <a:ext cx="1548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1"/>
                </a:rPr>
                <a:t>@kevinklenmatira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76F46-C788-4202-8F57-8FEC0FE299CF}"/>
              </a:ext>
            </a:extLst>
          </p:cNvPr>
          <p:cNvGrpSpPr/>
          <p:nvPr/>
        </p:nvGrpSpPr>
        <p:grpSpPr>
          <a:xfrm>
            <a:off x="3043960" y="3724073"/>
            <a:ext cx="1487010" cy="1183997"/>
            <a:chOff x="5259260" y="178378"/>
            <a:chExt cx="1487010" cy="1183997"/>
          </a:xfrm>
        </p:grpSpPr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0CC8AB57-1BC7-4A2B-9EAE-B479ABD26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237" y="17837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B44A70-8703-4907-A488-1E9F1387B7CD}"/>
                </a:ext>
              </a:extLst>
            </p:cNvPr>
            <p:cNvSpPr txBox="1"/>
            <p:nvPr/>
          </p:nvSpPr>
          <p:spPr>
            <a:xfrm>
              <a:off x="5259260" y="1054598"/>
              <a:ext cx="1487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3"/>
                </a:rPr>
                <a:t>@MartinaRuocco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68E12D-3731-444E-8291-80CCE37365F4}"/>
              </a:ext>
            </a:extLst>
          </p:cNvPr>
          <p:cNvGrpSpPr/>
          <p:nvPr/>
        </p:nvGrpSpPr>
        <p:grpSpPr>
          <a:xfrm>
            <a:off x="1274969" y="3767619"/>
            <a:ext cx="1759008" cy="1189801"/>
            <a:chOff x="1370653" y="2320088"/>
            <a:chExt cx="1759008" cy="1189801"/>
          </a:xfrm>
        </p:grpSpPr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3EF190DC-C05C-4640-8B48-B69AA6281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050" y="232008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156E18-2814-4FF5-B582-EC2DB5AE6D7B}"/>
                </a:ext>
              </a:extLst>
            </p:cNvPr>
            <p:cNvSpPr txBox="1"/>
            <p:nvPr/>
          </p:nvSpPr>
          <p:spPr>
            <a:xfrm>
              <a:off x="1370653" y="3202112"/>
              <a:ext cx="1759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5"/>
                </a:rPr>
                <a:t>@francescosemeraro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EE9E85-4990-4B02-96E0-9CA2B8C08B8D}"/>
              </a:ext>
            </a:extLst>
          </p:cNvPr>
          <p:cNvGrpSpPr/>
          <p:nvPr/>
        </p:nvGrpSpPr>
        <p:grpSpPr>
          <a:xfrm>
            <a:off x="3239762" y="2279346"/>
            <a:ext cx="1463542" cy="1205821"/>
            <a:chOff x="3033497" y="2103863"/>
            <a:chExt cx="1463542" cy="1205821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7120A190-2F27-4377-B70C-A508559A5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325" y="210386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85EC22-22B4-499B-B8A4-6A12DA844753}"/>
                </a:ext>
              </a:extLst>
            </p:cNvPr>
            <p:cNvSpPr txBox="1"/>
            <p:nvPr/>
          </p:nvSpPr>
          <p:spPr>
            <a:xfrm>
              <a:off x="3033497" y="3001907"/>
              <a:ext cx="1463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7"/>
                </a:rPr>
                <a:t>@claudioverardo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8E5306-C37B-450A-9407-D1564C6828F6}"/>
              </a:ext>
            </a:extLst>
          </p:cNvPr>
          <p:cNvGrpSpPr/>
          <p:nvPr/>
        </p:nvGrpSpPr>
        <p:grpSpPr>
          <a:xfrm>
            <a:off x="7804785" y="3609772"/>
            <a:ext cx="1119217" cy="1194428"/>
            <a:chOff x="4522958" y="2420080"/>
            <a:chExt cx="1119217" cy="1194428"/>
          </a:xfrm>
        </p:grpSpPr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B3ED7236-77FF-412A-AC12-E3A1C9AE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331" y="24200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803F03-4B12-42AA-B21B-EE061FEC077B}"/>
                </a:ext>
              </a:extLst>
            </p:cNvPr>
            <p:cNvSpPr txBox="1"/>
            <p:nvPr/>
          </p:nvSpPr>
          <p:spPr>
            <a:xfrm>
              <a:off x="4522958" y="330673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9"/>
                </a:rPr>
                <a:t>@khlee0697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D4D029-7BD9-4209-B1FA-9F05BF935C6D}"/>
              </a:ext>
            </a:extLst>
          </p:cNvPr>
          <p:cNvGrpSpPr/>
          <p:nvPr/>
        </p:nvGrpSpPr>
        <p:grpSpPr>
          <a:xfrm>
            <a:off x="2742581" y="799542"/>
            <a:ext cx="1361271" cy="1192161"/>
            <a:chOff x="4975703" y="1349481"/>
            <a:chExt cx="1361271" cy="119216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F0E4BEB-9F03-463C-BD96-312B82292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804" y="1349481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CE9AD4-0953-4C1E-8413-86AB1A8BDFF0}"/>
                </a:ext>
              </a:extLst>
            </p:cNvPr>
            <p:cNvSpPr txBox="1"/>
            <p:nvPr/>
          </p:nvSpPr>
          <p:spPr>
            <a:xfrm>
              <a:off x="4975703" y="2233865"/>
              <a:ext cx="1361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1"/>
                </a:rPr>
                <a:t>@wenxuanmou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BEBC9F-1405-461A-BCAE-2FFCCE29F0DE}"/>
              </a:ext>
            </a:extLst>
          </p:cNvPr>
          <p:cNvGrpSpPr/>
          <p:nvPr/>
        </p:nvGrpSpPr>
        <p:grpSpPr>
          <a:xfrm>
            <a:off x="333057" y="3838604"/>
            <a:ext cx="914400" cy="1194846"/>
            <a:chOff x="1819694" y="3852796"/>
            <a:chExt cx="914400" cy="1194846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325E596-11CE-43E5-B34A-2D2A52DB3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694" y="385279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4C6DCB-3DF4-4D46-8E09-15323996C3CD}"/>
                </a:ext>
              </a:extLst>
            </p:cNvPr>
            <p:cNvSpPr txBox="1"/>
            <p:nvPr/>
          </p:nvSpPr>
          <p:spPr>
            <a:xfrm>
              <a:off x="1843635" y="4739865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3"/>
                </a:rPr>
                <a:t>@Nosilil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D83C6C-2B6B-49F1-ABD8-549F09F496D5}"/>
              </a:ext>
            </a:extLst>
          </p:cNvPr>
          <p:cNvGrpSpPr/>
          <p:nvPr/>
        </p:nvGrpSpPr>
        <p:grpSpPr>
          <a:xfrm>
            <a:off x="7125769" y="483639"/>
            <a:ext cx="1477713" cy="1194625"/>
            <a:chOff x="2887750" y="3615295"/>
            <a:chExt cx="1477713" cy="1194625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4CEA175C-791F-4864-82B2-9569F6EBA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383" y="3615295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34A388-A105-4EF7-B320-AD7CADB4DE70}"/>
                </a:ext>
              </a:extLst>
            </p:cNvPr>
            <p:cNvSpPr txBox="1"/>
            <p:nvPr/>
          </p:nvSpPr>
          <p:spPr>
            <a:xfrm>
              <a:off x="2887750" y="4502143"/>
              <a:ext cx="1477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5"/>
                </a:rPr>
                <a:t>@AkashSingh123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077EFD-3E0E-4242-A6C1-FD6EF3056DA7}"/>
              </a:ext>
            </a:extLst>
          </p:cNvPr>
          <p:cNvGrpSpPr/>
          <p:nvPr/>
        </p:nvGrpSpPr>
        <p:grpSpPr>
          <a:xfrm>
            <a:off x="4899400" y="3699536"/>
            <a:ext cx="952267" cy="1192535"/>
            <a:chOff x="4425903" y="3868559"/>
            <a:chExt cx="952267" cy="1192535"/>
          </a:xfrm>
        </p:grpSpPr>
        <p:pic>
          <p:nvPicPr>
            <p:cNvPr id="2074" name="Picture 26">
              <a:extLst>
                <a:ext uri="{FF2B5EF4-FFF2-40B4-BE49-F238E27FC236}">
                  <a16:creationId xmlns:a16="http://schemas.microsoft.com/office/drawing/2014/main" id="{D2A2DD4F-441A-41B8-B987-D9684DC7A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770" y="38685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416042-176C-416E-A0E3-70E7381F5562}"/>
                </a:ext>
              </a:extLst>
            </p:cNvPr>
            <p:cNvSpPr txBox="1"/>
            <p:nvPr/>
          </p:nvSpPr>
          <p:spPr>
            <a:xfrm>
              <a:off x="4425903" y="4753317"/>
              <a:ext cx="883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7"/>
                </a:rPr>
                <a:t>@lucarag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CC80F-B331-4B0A-9C36-A59C2B2248BC}"/>
              </a:ext>
            </a:extLst>
          </p:cNvPr>
          <p:cNvGrpSpPr/>
          <p:nvPr/>
        </p:nvGrpSpPr>
        <p:grpSpPr>
          <a:xfrm>
            <a:off x="6257964" y="3470605"/>
            <a:ext cx="1406155" cy="1201290"/>
            <a:chOff x="6015398" y="3970504"/>
            <a:chExt cx="1406155" cy="1201290"/>
          </a:xfrm>
        </p:grpSpPr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CFA2FB07-8A74-426C-81FF-E6FC6D8F4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775" y="3970504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20A9E1-81A9-413F-ABFD-DB65A3BA3C0A}"/>
                </a:ext>
              </a:extLst>
            </p:cNvPr>
            <p:cNvSpPr txBox="1"/>
            <p:nvPr/>
          </p:nvSpPr>
          <p:spPr>
            <a:xfrm>
              <a:off x="6015398" y="4864017"/>
              <a:ext cx="1406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9"/>
                </a:rPr>
                <a:t>@abdelhakim96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05CACD-2573-4DAC-BFD2-1CB21F264C2B}"/>
              </a:ext>
            </a:extLst>
          </p:cNvPr>
          <p:cNvGrpSpPr/>
          <p:nvPr/>
        </p:nvGrpSpPr>
        <p:grpSpPr>
          <a:xfrm>
            <a:off x="4452482" y="522549"/>
            <a:ext cx="920445" cy="1192528"/>
            <a:chOff x="7609557" y="3411359"/>
            <a:chExt cx="920445" cy="1192528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B54B487-481F-4ABF-AE3E-5629E2B98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64" y="34113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CADF76-37F9-4411-9306-F55A61BF90B4}"/>
                </a:ext>
              </a:extLst>
            </p:cNvPr>
            <p:cNvSpPr txBox="1"/>
            <p:nvPr/>
          </p:nvSpPr>
          <p:spPr>
            <a:xfrm>
              <a:off x="7609557" y="4296110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1"/>
                </a:rPr>
                <a:t>@Nesheit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40A15D-0C19-47FE-8613-5259EFD21004}"/>
              </a:ext>
            </a:extLst>
          </p:cNvPr>
          <p:cNvGrpSpPr/>
          <p:nvPr/>
        </p:nvGrpSpPr>
        <p:grpSpPr>
          <a:xfrm>
            <a:off x="4952324" y="2068539"/>
            <a:ext cx="914400" cy="1178501"/>
            <a:chOff x="6039617" y="2575027"/>
            <a:chExt cx="914400" cy="1178501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52733C7C-B957-4070-8464-BF3A7B5D7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61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CD95F5-3DE1-49C1-BF26-3F5EF801171C}"/>
                </a:ext>
              </a:extLst>
            </p:cNvPr>
            <p:cNvSpPr txBox="1"/>
            <p:nvPr/>
          </p:nvSpPr>
          <p:spPr>
            <a:xfrm>
              <a:off x="6047251" y="3445751"/>
              <a:ext cx="8127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3"/>
                </a:rPr>
                <a:t>@sigeek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5F3DA2-B43F-4380-A25D-20A1AD403829}"/>
              </a:ext>
            </a:extLst>
          </p:cNvPr>
          <p:cNvGrpSpPr/>
          <p:nvPr/>
        </p:nvGrpSpPr>
        <p:grpSpPr>
          <a:xfrm>
            <a:off x="7610284" y="1926134"/>
            <a:ext cx="1132169" cy="1204596"/>
            <a:chOff x="7487772" y="1962880"/>
            <a:chExt cx="1132169" cy="1204596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40C84270-A43D-47BD-BCC8-062F66C8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322" y="19628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949ACB-D079-416A-9C0F-83BF81B3F698}"/>
                </a:ext>
              </a:extLst>
            </p:cNvPr>
            <p:cNvSpPr txBox="1"/>
            <p:nvPr/>
          </p:nvSpPr>
          <p:spPr>
            <a:xfrm>
              <a:off x="7487772" y="2859699"/>
              <a:ext cx="11321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5"/>
                </a:rPr>
                <a:t>@albertoeto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BF5564-39DD-4BC1-92D0-C39FDEE43F7D}"/>
              </a:ext>
            </a:extLst>
          </p:cNvPr>
          <p:cNvGrpSpPr/>
          <p:nvPr/>
        </p:nvGrpSpPr>
        <p:grpSpPr>
          <a:xfrm>
            <a:off x="5766411" y="527169"/>
            <a:ext cx="955020" cy="1217755"/>
            <a:chOff x="6824673" y="882680"/>
            <a:chExt cx="955020" cy="1217755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8834C223-F98D-4D42-9654-A2468C8A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293" y="8826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4A57BA-F36A-4329-A2AE-78E62AF210B9}"/>
                </a:ext>
              </a:extLst>
            </p:cNvPr>
            <p:cNvSpPr txBox="1"/>
            <p:nvPr/>
          </p:nvSpPr>
          <p:spPr>
            <a:xfrm>
              <a:off x="6824673" y="1792658"/>
              <a:ext cx="92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7"/>
                </a:rPr>
                <a:t>@MSIhub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109062-4CDA-4994-A6D2-6356A9448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132049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mentors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065951-B5D9-40BE-99B4-D683C48AF8AB}"/>
              </a:ext>
            </a:extLst>
          </p:cNvPr>
          <p:cNvGrpSpPr/>
          <p:nvPr/>
        </p:nvGrpSpPr>
        <p:grpSpPr>
          <a:xfrm>
            <a:off x="427440" y="2608852"/>
            <a:ext cx="1397619" cy="1775113"/>
            <a:chOff x="252766" y="1848294"/>
            <a:chExt cx="1397619" cy="17751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382CF45-DE08-4A66-865D-DA51ADB54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66" y="1848294"/>
              <a:ext cx="1397619" cy="1397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FE19FA-D75F-4295-AF52-CFE62645A334}"/>
                </a:ext>
              </a:extLst>
            </p:cNvPr>
            <p:cNvSpPr txBox="1"/>
            <p:nvPr/>
          </p:nvSpPr>
          <p:spPr>
            <a:xfrm>
              <a:off x="451630" y="3315630"/>
              <a:ext cx="999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4"/>
                </a:rPr>
                <a:t>@pattacini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A857E7-C741-44A2-B545-38BF27FD15D2}"/>
              </a:ext>
            </a:extLst>
          </p:cNvPr>
          <p:cNvGrpSpPr/>
          <p:nvPr/>
        </p:nvGrpSpPr>
        <p:grpSpPr>
          <a:xfrm>
            <a:off x="3561713" y="2962805"/>
            <a:ext cx="1399032" cy="1775113"/>
            <a:chOff x="2042591" y="1848294"/>
            <a:chExt cx="1399032" cy="177511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E18E921-C662-4881-B7CB-D0E01D3D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591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4D1F27-CDD7-4E57-8C3E-9E91090108E9}"/>
                </a:ext>
              </a:extLst>
            </p:cNvPr>
            <p:cNvSpPr txBox="1"/>
            <p:nvPr/>
          </p:nvSpPr>
          <p:spPr>
            <a:xfrm>
              <a:off x="2336743" y="3315630"/>
              <a:ext cx="810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6"/>
                </a:rPr>
                <a:t>@vtikha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BD219-1733-4E1B-A149-649B94446D49}"/>
              </a:ext>
            </a:extLst>
          </p:cNvPr>
          <p:cNvGrpSpPr/>
          <p:nvPr/>
        </p:nvGrpSpPr>
        <p:grpSpPr>
          <a:xfrm>
            <a:off x="2162681" y="1135151"/>
            <a:ext cx="1399032" cy="1775113"/>
            <a:chOff x="3833829" y="1848294"/>
            <a:chExt cx="1399032" cy="177511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D68ED6E-EB04-45C1-84BE-581FA01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829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95436-2AB0-4B22-91C6-440BA5F4924C}"/>
                </a:ext>
              </a:extLst>
            </p:cNvPr>
            <p:cNvSpPr txBox="1"/>
            <p:nvPr/>
          </p:nvSpPr>
          <p:spPr>
            <a:xfrm>
              <a:off x="3978525" y="3315630"/>
              <a:ext cx="1108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8"/>
                </a:rPr>
                <a:t>@traversaro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F2E53-E6F7-4D3C-876C-F0748D4A6188}"/>
              </a:ext>
            </a:extLst>
          </p:cNvPr>
          <p:cNvGrpSpPr/>
          <p:nvPr/>
        </p:nvGrpSpPr>
        <p:grpSpPr>
          <a:xfrm>
            <a:off x="4613648" y="759070"/>
            <a:ext cx="1399032" cy="1775113"/>
            <a:chOff x="5585467" y="1848294"/>
            <a:chExt cx="1399032" cy="177511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3156E90-C193-4FFD-A76B-CA078E26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467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9F386-AA5D-47FB-9906-1F35E00C5DF7}"/>
                </a:ext>
              </a:extLst>
            </p:cNvPr>
            <p:cNvSpPr txBox="1"/>
            <p:nvPr/>
          </p:nvSpPr>
          <p:spPr>
            <a:xfrm>
              <a:off x="5765259" y="3315630"/>
              <a:ext cx="103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0"/>
                </a:rPr>
                <a:t>@Nicogene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54F1D6-F909-4B57-B90E-FBEE6CC65D9D}"/>
              </a:ext>
            </a:extLst>
          </p:cNvPr>
          <p:cNvGrpSpPr/>
          <p:nvPr/>
        </p:nvGrpSpPr>
        <p:grpSpPr>
          <a:xfrm>
            <a:off x="5925380" y="3150846"/>
            <a:ext cx="1399032" cy="1776526"/>
            <a:chOff x="7337105" y="1846881"/>
            <a:chExt cx="1399032" cy="1776526"/>
          </a:xfrm>
        </p:grpSpPr>
        <p:pic>
          <p:nvPicPr>
            <p:cNvPr id="1036" name="Picture 12" descr="50+ &quot;Salvi&quot; profiles | LinkedIn">
              <a:extLst>
                <a:ext uri="{FF2B5EF4-FFF2-40B4-BE49-F238E27FC236}">
                  <a16:creationId xmlns:a16="http://schemas.microsoft.com/office/drawing/2014/main" id="{C6326CCB-E03E-4FFD-A015-F9924B53F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105" y="1846881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643EC8-5A8E-4255-ABE0-B0A483FCCF4B}"/>
                </a:ext>
              </a:extLst>
            </p:cNvPr>
            <p:cNvSpPr txBox="1"/>
            <p:nvPr/>
          </p:nvSpPr>
          <p:spPr>
            <a:xfrm>
              <a:off x="7424405" y="3315630"/>
              <a:ext cx="1224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2"/>
                </a:rPr>
                <a:t>@salvi-mattia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DF7426-A18C-42E1-834E-606BC9FECE78}"/>
              </a:ext>
            </a:extLst>
          </p:cNvPr>
          <p:cNvGrpSpPr/>
          <p:nvPr/>
        </p:nvGrpSpPr>
        <p:grpSpPr>
          <a:xfrm>
            <a:off x="7110438" y="1016795"/>
            <a:ext cx="1399032" cy="1706809"/>
            <a:chOff x="6746107" y="909638"/>
            <a:chExt cx="1399032" cy="1706809"/>
          </a:xfrm>
        </p:grpSpPr>
        <p:pic>
          <p:nvPicPr>
            <p:cNvPr id="1026" name="Picture 2" descr="Avatar">
              <a:extLst>
                <a:ext uri="{FF2B5EF4-FFF2-40B4-BE49-F238E27FC236}">
                  <a16:creationId xmlns:a16="http://schemas.microsoft.com/office/drawing/2014/main" id="{7F30AD7A-CA55-4C5F-ACF6-D7CC37DDA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107" y="909638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C7801-27B4-41EA-81A1-F8C98EEA7F98}"/>
                </a:ext>
              </a:extLst>
            </p:cNvPr>
            <p:cNvSpPr txBox="1"/>
            <p:nvPr/>
          </p:nvSpPr>
          <p:spPr>
            <a:xfrm>
              <a:off x="7022558" y="2308670"/>
              <a:ext cx="846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4"/>
                </a:rPr>
                <a:t>@vvasco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B0D6EC-F3B2-489A-9C90-A78707B57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964673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thanks to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4DED19-5073-4C93-834A-A9BBA62E8692}"/>
              </a:ext>
            </a:extLst>
          </p:cNvPr>
          <p:cNvGrpSpPr/>
          <p:nvPr/>
        </p:nvGrpSpPr>
        <p:grpSpPr>
          <a:xfrm>
            <a:off x="464519" y="1535632"/>
            <a:ext cx="2094708" cy="2410897"/>
            <a:chOff x="464519" y="1453856"/>
            <a:chExt cx="2094708" cy="241089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5A47F4B-1352-4CD6-B089-ECF83A9FA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9" y="1453856"/>
              <a:ext cx="2094708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EF3330-F376-443A-95A1-520DACBA35D3}"/>
                </a:ext>
              </a:extLst>
            </p:cNvPr>
            <p:cNvSpPr txBox="1"/>
            <p:nvPr/>
          </p:nvSpPr>
          <p:spPr>
            <a:xfrm>
              <a:off x="838451" y="3556976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Enrico Di Piazza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63BE31-374C-4A0B-912B-AEA7861B4B30}"/>
              </a:ext>
            </a:extLst>
          </p:cNvPr>
          <p:cNvGrpSpPr/>
          <p:nvPr/>
        </p:nvGrpSpPr>
        <p:grpSpPr>
          <a:xfrm>
            <a:off x="3358584" y="2433303"/>
            <a:ext cx="2103120" cy="2410897"/>
            <a:chOff x="3358584" y="2356733"/>
            <a:chExt cx="2103120" cy="241089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21DB6B9-AC48-43EE-81F2-9007B96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584" y="2356733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3569C-F70D-4182-99FC-80FE3909D95B}"/>
                </a:ext>
              </a:extLst>
            </p:cNvPr>
            <p:cNvSpPr txBox="1"/>
            <p:nvPr/>
          </p:nvSpPr>
          <p:spPr>
            <a:xfrm>
              <a:off x="3872467" y="4459853"/>
              <a:ext cx="1075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Irene Rivara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06360-66B4-4E62-A720-F4E9EB77CE5D}"/>
              </a:ext>
            </a:extLst>
          </p:cNvPr>
          <p:cNvGrpSpPr/>
          <p:nvPr/>
        </p:nvGrpSpPr>
        <p:grpSpPr>
          <a:xfrm>
            <a:off x="6261061" y="840058"/>
            <a:ext cx="2103120" cy="2410897"/>
            <a:chOff x="6261061" y="618460"/>
            <a:chExt cx="2103120" cy="241089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EEA0C3A-5A51-470B-94D8-07B789147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061" y="618460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67E589-912F-4DD5-89C7-4422D6D5B119}"/>
                </a:ext>
              </a:extLst>
            </p:cNvPr>
            <p:cNvSpPr txBox="1"/>
            <p:nvPr/>
          </p:nvSpPr>
          <p:spPr>
            <a:xfrm>
              <a:off x="6790998" y="2721580"/>
              <a:ext cx="1034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Luca Carid</a:t>
              </a:r>
              <a:r>
                <a:rPr lang="it-IT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à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4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Materials for 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the 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Drug delivery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Sensors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Disaster recovery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Companion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Environment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monitoring</a:t>
            </a: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Graphene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Fabrication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>
                <a:solidFill>
                  <a:srgbClr val="616365"/>
                </a:solidFill>
              </a:rPr>
              <a:t>robotics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Nanocrystals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1F2867-CBC1-4A0B-92C0-2DD3DF63E6DC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research domains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264" y="177811"/>
            <a:ext cx="4796141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en-US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the IIT family</a:t>
            </a:r>
            <a:endParaRPr lang="en-US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D012D-AACA-495F-94F3-023F8A59F790}"/>
              </a:ext>
            </a:extLst>
          </p:cNvPr>
          <p:cNvGrpSpPr/>
          <p:nvPr/>
        </p:nvGrpSpPr>
        <p:grpSpPr>
          <a:xfrm>
            <a:off x="4216597" y="2295142"/>
            <a:ext cx="1116689" cy="2681029"/>
            <a:chOff x="6373633" y="2272273"/>
            <a:chExt cx="1116689" cy="2681029"/>
          </a:xfrm>
        </p:grpSpPr>
        <p:sp>
          <p:nvSpPr>
            <p:cNvPr id="7" name="TextBox 6"/>
            <p:cNvSpPr txBox="1"/>
            <p:nvPr/>
          </p:nvSpPr>
          <p:spPr>
            <a:xfrm>
              <a:off x="6737360" y="227227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R1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373633" y="2462246"/>
              <a:ext cx="1116689" cy="2491056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4AD00-CD0F-4DC3-8C1A-A7B1834A87C4}"/>
              </a:ext>
            </a:extLst>
          </p:cNvPr>
          <p:cNvGrpSpPr/>
          <p:nvPr/>
        </p:nvGrpSpPr>
        <p:grpSpPr>
          <a:xfrm>
            <a:off x="1810201" y="2921872"/>
            <a:ext cx="1222525" cy="2054299"/>
            <a:chOff x="1635297" y="2933872"/>
            <a:chExt cx="1222525" cy="20542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5297" y="3148270"/>
              <a:ext cx="1222525" cy="1839901"/>
            </a:xfrm>
            <a:prstGeom prst="rect">
              <a:avLst/>
            </a:prstGeom>
            <a:effectLst>
              <a:softEdge rad="1651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896835" y="293387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iCub2.5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1C005E-635B-445C-80D2-2C11EB0BDCF2}"/>
              </a:ext>
            </a:extLst>
          </p:cNvPr>
          <p:cNvGrpSpPr/>
          <p:nvPr/>
        </p:nvGrpSpPr>
        <p:grpSpPr>
          <a:xfrm>
            <a:off x="-2193" y="4085578"/>
            <a:ext cx="742149" cy="1224665"/>
            <a:chOff x="-2193" y="4085578"/>
            <a:chExt cx="742149" cy="12246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93" y="4197019"/>
              <a:ext cx="742149" cy="11132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1941" y="4085578"/>
              <a:ext cx="726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616365"/>
                  </a:solidFill>
                  <a:cs typeface="Arial" panose="020B0604020202020204" pitchFamily="34" charset="0"/>
                </a:rPr>
                <a:t>Plantoid</a:t>
              </a:r>
              <a:endParaRPr lang="en-US" sz="1200" b="1" dirty="0">
                <a:solidFill>
                  <a:srgbClr val="616365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F0666-670E-4A7E-A743-8ED48195246B}"/>
              </a:ext>
            </a:extLst>
          </p:cNvPr>
          <p:cNvGrpSpPr/>
          <p:nvPr/>
        </p:nvGrpSpPr>
        <p:grpSpPr>
          <a:xfrm>
            <a:off x="820107" y="3425517"/>
            <a:ext cx="1116689" cy="1450662"/>
            <a:chOff x="1556946" y="3442508"/>
            <a:chExt cx="1116689" cy="1450662"/>
          </a:xfrm>
        </p:grpSpPr>
        <p:sp>
          <p:nvSpPr>
            <p:cNvPr id="33" name="TextBox 32"/>
            <p:cNvSpPr txBox="1"/>
            <p:nvPr/>
          </p:nvSpPr>
          <p:spPr>
            <a:xfrm>
              <a:off x="1687748" y="3442508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HyQ2Max</a:t>
              </a:r>
            </a:p>
          </p:txBody>
        </p:sp>
        <p:pic>
          <p:nvPicPr>
            <p:cNvPr id="35" name="Content Placeholder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85" b="90592" l="11921" r="76578">
                          <a14:foregroundMark x1="14867" y1="39909" x2="74053" y2="31259"/>
                          <a14:foregroundMark x1="32539" y1="89833" x2="27910" y2="69196"/>
                          <a14:foregroundMark x1="72651" y1="79818" x2="67181" y2="72838"/>
                          <a14:foregroundMark x1="72230" y1="80425" x2="73492" y2="79970"/>
                          <a14:foregroundMark x1="39411" y1="71927" x2="40393" y2="70713"/>
                          <a14:foregroundMark x1="13604" y1="76783" x2="17532" y2="68892"/>
                          <a14:foregroundMark x1="31276" y1="90592" x2="33520" y2="90895"/>
                          <a14:foregroundMark x1="62833" y1="65857" x2="67602" y2="72382"/>
                          <a14:foregroundMark x1="43198" y1="65554" x2="40393" y2="70106"/>
                          <a14:foregroundMark x1="18934" y1="36267" x2="15708" y2="32322"/>
                          <a14:foregroundMark x1="15708" y1="44765" x2="17251" y2="51138"/>
                          <a14:foregroundMark x1="15849" y1="51442" x2="15849" y2="52504"/>
                          <a14:foregroundMark x1="62833" y1="66768" x2="66199" y2="72382"/>
                          <a14:foregroundMark x1="65919" y1="23520" x2="52595" y2="24431"/>
                          <a14:foregroundMark x1="18934" y1="69651" x2="18934" y2="69651"/>
                          <a14:foregroundMark x1="21459" y1="67071" x2="21459" y2="67071"/>
                          <a14:foregroundMark x1="13324" y1="42033" x2="13184" y2="40516"/>
                          <a14:foregroundMark x1="27069" y1="34294" x2="28191" y2="31866"/>
                          <a14:foregroundMark x1="74194" y1="37633" x2="74194" y2="37633"/>
                          <a14:foregroundMark x1="70968" y1="78452" x2="69285" y2="77086"/>
                          <a14:foregroundMark x1="17391" y1="67678" x2="19074" y2="65402"/>
                          <a14:backgroundMark x1="46704" y1="53111" x2="60028" y2="67527"/>
                          <a14:backgroundMark x1="38008" y1="53718" x2="37868" y2="66313"/>
                          <a14:backgroundMark x1="17532" y1="62822" x2="16269" y2="68589"/>
                          <a14:backgroundMark x1="38429" y1="52656" x2="38429" y2="52656"/>
                          <a14:backgroundMark x1="68724" y1="67527" x2="70827" y2="53566"/>
                          <a14:backgroundMark x1="23001" y1="67982" x2="23001" y2="67982"/>
                          <a14:backgroundMark x1="23282" y1="66920" x2="23282" y2="66920"/>
                          <a14:backgroundMark x1="24544" y1="67982" x2="24544" y2="67982"/>
                          <a14:backgroundMark x1="20477" y1="68892" x2="20477" y2="68892"/>
                          <a14:backgroundMark x1="21318" y1="67982" x2="21318" y2="67982"/>
                          <a14:backgroundMark x1="22160" y1="67375" x2="22160" y2="67375"/>
                          <a14:backgroundMark x1="22440" y1="66313" x2="22440" y2="66313"/>
                          <a14:backgroundMark x1="20196" y1="67527" x2="20196" y2="67527"/>
                          <a14:backgroundMark x1="19495" y1="68589" x2="19495" y2="68589"/>
                          <a14:backgroundMark x1="20477" y1="66313" x2="20477" y2="66313"/>
                          <a14:backgroundMark x1="18794" y1="32170" x2="24123" y2="25190"/>
                          <a14:backgroundMark x1="26648" y1="29287" x2="27069" y2="25341"/>
                          <a14:backgroundMark x1="27910" y1="29742" x2="27910" y2="27162"/>
                          <a14:backgroundMark x1="31978" y1="29894" x2="30715" y2="26555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141" t="18822" r="21989" b="8230"/>
            <a:stretch/>
          </p:blipFill>
          <p:spPr bwMode="auto">
            <a:xfrm>
              <a:off x="1556946" y="3750147"/>
              <a:ext cx="1116689" cy="114302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The Centauro robot. The main components of the upper-body are labeled. |  Download Scientific Diagram">
            <a:extLst>
              <a:ext uri="{FF2B5EF4-FFF2-40B4-BE49-F238E27FC236}">
                <a16:creationId xmlns:a16="http://schemas.microsoft.com/office/drawing/2014/main" id="{4AD27699-45BD-403B-8E21-FCD71301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0"/>
          <a:stretch/>
        </p:blipFill>
        <p:spPr bwMode="auto">
          <a:xfrm>
            <a:off x="6606220" y="2186761"/>
            <a:ext cx="2333191" cy="26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E8F9E8-80E3-491D-9A3A-D2919D4F5763}"/>
              </a:ext>
            </a:extLst>
          </p:cNvPr>
          <p:cNvGrpSpPr/>
          <p:nvPr/>
        </p:nvGrpSpPr>
        <p:grpSpPr>
          <a:xfrm>
            <a:off x="2786108" y="2644873"/>
            <a:ext cx="1519552" cy="2227720"/>
            <a:chOff x="3986251" y="2637915"/>
            <a:chExt cx="1519552" cy="2227720"/>
          </a:xfrm>
        </p:grpSpPr>
        <p:sp>
          <p:nvSpPr>
            <p:cNvPr id="9" name="TextBox 8"/>
            <p:cNvSpPr txBox="1"/>
            <p:nvPr/>
          </p:nvSpPr>
          <p:spPr>
            <a:xfrm>
              <a:off x="4335968" y="2637915"/>
              <a:ext cx="8006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iCub3.0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59" t="5230" r="25497" b="1497"/>
            <a:stretch/>
          </p:blipFill>
          <p:spPr>
            <a:xfrm>
              <a:off x="3986251" y="2812011"/>
              <a:ext cx="1519552" cy="2053624"/>
            </a:xfrm>
            <a:prstGeom prst="rect">
              <a:avLst/>
            </a:prstGeom>
            <a:effectLst>
              <a:softEdge rad="317500"/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F414-65F2-4BB3-877F-13C9C7884290}"/>
              </a:ext>
            </a:extLst>
          </p:cNvPr>
          <p:cNvGrpSpPr/>
          <p:nvPr/>
        </p:nvGrpSpPr>
        <p:grpSpPr>
          <a:xfrm>
            <a:off x="5240772" y="1825158"/>
            <a:ext cx="1849894" cy="3047435"/>
            <a:chOff x="5240772" y="1825158"/>
            <a:chExt cx="1849894" cy="3047435"/>
          </a:xfrm>
        </p:grpSpPr>
        <p:sp>
          <p:nvSpPr>
            <p:cNvPr id="15" name="TextBox 14"/>
            <p:cNvSpPr txBox="1"/>
            <p:nvPr/>
          </p:nvSpPr>
          <p:spPr>
            <a:xfrm>
              <a:off x="5717148" y="1825158"/>
              <a:ext cx="9733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WALK-MAN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l="-1029" r="795"/>
            <a:stretch/>
          </p:blipFill>
          <p:spPr>
            <a:xfrm>
              <a:off x="5240772" y="2110381"/>
              <a:ext cx="1849894" cy="2762212"/>
            </a:xfrm>
            <a:prstGeom prst="rect">
              <a:avLst/>
            </a:prstGeom>
          </p:spPr>
        </p:pic>
      </p:grp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C0DCD5-74B7-42AC-BF7C-4EEE5A31B44B}"/>
              </a:ext>
            </a:extLst>
          </p:cNvPr>
          <p:cNvSpPr txBox="1"/>
          <p:nvPr/>
        </p:nvSpPr>
        <p:spPr>
          <a:xfrm>
            <a:off x="7651340" y="1825157"/>
            <a:ext cx="9557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16365"/>
                </a:solidFill>
                <a:cs typeface="Arial" panose="020B0604020202020204" pitchFamily="34" charset="0"/>
              </a:rPr>
              <a:t>CENTAURO</a:t>
            </a:r>
          </a:p>
        </p:txBody>
      </p:sp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265D343-1F06-4313-9DBD-2BEF805E6D01}"/>
              </a:ext>
            </a:extLst>
          </p:cNvPr>
          <p:cNvSpPr txBox="1"/>
          <p:nvPr/>
        </p:nvSpPr>
        <p:spPr>
          <a:xfrm>
            <a:off x="493434" y="203281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A9C69-BD3B-4824-9453-2EEE5374B0F5}"/>
              </a:ext>
            </a:extLst>
          </p:cNvPr>
          <p:cNvSpPr txBox="1"/>
          <p:nvPr/>
        </p:nvSpPr>
        <p:spPr>
          <a:xfrm>
            <a:off x="289600" y="3551586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event-driven cameras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5C371-D27B-44FD-B776-254E09F958EB}"/>
              </a:ext>
            </a:extLst>
          </p:cNvPr>
          <p:cNvSpPr txBox="1"/>
          <p:nvPr/>
        </p:nvSpPr>
        <p:spPr>
          <a:xfrm>
            <a:off x="2953925" y="202937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9398E-F402-419B-A1A4-530CB7E0A1D2}"/>
              </a:ext>
            </a:extLst>
          </p:cNvPr>
          <p:cNvSpPr txBox="1"/>
          <p:nvPr/>
        </p:nvSpPr>
        <p:spPr>
          <a:xfrm>
            <a:off x="5044209" y="2038159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0868CC-9F4F-4ED4-9899-23DC9EFCDC95}"/>
              </a:ext>
            </a:extLst>
          </p:cNvPr>
          <p:cNvSpPr txBox="1"/>
          <p:nvPr/>
        </p:nvSpPr>
        <p:spPr>
          <a:xfrm>
            <a:off x="7186058" y="204233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assistive rehab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71DB7-80E7-4651-A765-7B41C4905D21}"/>
              </a:ext>
            </a:extLst>
          </p:cNvPr>
          <p:cNvSpPr txBox="1"/>
          <p:nvPr/>
        </p:nvSpPr>
        <p:spPr>
          <a:xfrm>
            <a:off x="2893813" y="355158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tele-existence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7EC06-68EA-4544-988E-57B36CB07F2F}"/>
              </a:ext>
            </a:extLst>
          </p:cNvPr>
          <p:cNvSpPr txBox="1"/>
          <p:nvPr/>
        </p:nvSpPr>
        <p:spPr>
          <a:xfrm>
            <a:off x="4970404" y="355158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4832EB-1F38-4657-AEC5-5933982783FD}"/>
              </a:ext>
            </a:extLst>
          </p:cNvPr>
          <p:cNvSpPr txBox="1"/>
          <p:nvPr/>
        </p:nvSpPr>
        <p:spPr>
          <a:xfrm>
            <a:off x="7101901" y="355158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aerial humanoids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31F30-5FA7-4F02-A4D1-9A843BAD5CE5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iCub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research @ CRIS-IIT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B073C-647E-4E2F-B934-4E278AED58F6}"/>
              </a:ext>
            </a:extLst>
          </p:cNvPr>
          <p:cNvSpPr txBox="1"/>
          <p:nvPr/>
        </p:nvSpPr>
        <p:spPr>
          <a:xfrm>
            <a:off x="378088" y="896554"/>
            <a:ext cx="3033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 err="1">
                <a:solidFill>
                  <a:srgbClr val="0070C0"/>
                </a:solidFill>
              </a:rPr>
              <a:t>iCub</a:t>
            </a:r>
            <a:r>
              <a:rPr lang="en-US" sz="1600" b="1" dirty="0">
                <a:solidFill>
                  <a:srgbClr val="0070C0"/>
                </a:solidFill>
              </a:rPr>
              <a:t> Tech</a:t>
            </a:r>
            <a:r>
              <a:rPr lang="en-US" sz="1600" dirty="0">
                <a:solidFill>
                  <a:srgbClr val="606060"/>
                </a:solidFill>
              </a:rPr>
              <a:t> Facility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Engineering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3 Research Lines 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Science</a:t>
            </a:r>
            <a:endParaRPr lang="en-US" sz="1600" dirty="0">
              <a:solidFill>
                <a:srgbClr val="606060"/>
              </a:solidFill>
            </a:endParaRPr>
          </a:p>
        </p:txBody>
      </p:sp>
      <p:pic>
        <p:nvPicPr>
          <p:cNvPr id="29" name="Picture 2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A0766FC-24E4-4527-95BC-AE7DE91906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39" y="1026851"/>
            <a:ext cx="690191" cy="690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4AE4D0-C9DD-47FD-8185-047754FB40BD}"/>
              </a:ext>
            </a:extLst>
          </p:cNvPr>
          <p:cNvSpPr txBox="1"/>
          <p:nvPr/>
        </p:nvSpPr>
        <p:spPr>
          <a:xfrm>
            <a:off x="4118228" y="169406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M. Maggiali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F98B8C-5705-41AF-B0CC-EE38C5510E03}"/>
              </a:ext>
            </a:extLst>
          </p:cNvPr>
          <p:cNvSpPr txBox="1"/>
          <p:nvPr/>
        </p:nvSpPr>
        <p:spPr>
          <a:xfrm rot="19511478">
            <a:off x="3692108" y="844934"/>
            <a:ext cx="927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iCub</a:t>
            </a:r>
            <a:r>
              <a:rPr lang="en-US" sz="1400" b="1" dirty="0">
                <a:solidFill>
                  <a:srgbClr val="0070C0"/>
                </a:solidFill>
              </a:rPr>
              <a:t> Tech</a:t>
            </a:r>
          </a:p>
        </p:txBody>
      </p:sp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FC52712-81FD-4272-9F0E-82C6B85A624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90" y="1006651"/>
            <a:ext cx="710755" cy="7107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C21FDA-E0E3-4A5D-AE40-45EB65E91442}"/>
              </a:ext>
            </a:extLst>
          </p:cNvPr>
          <p:cNvSpPr txBox="1"/>
          <p:nvPr/>
        </p:nvSpPr>
        <p:spPr>
          <a:xfrm>
            <a:off x="5503792" y="169240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L. Natale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757D-96B4-48A9-BF95-45A71B0CF3A9}"/>
              </a:ext>
            </a:extLst>
          </p:cNvPr>
          <p:cNvSpPr txBox="1"/>
          <p:nvPr/>
        </p:nvSpPr>
        <p:spPr>
          <a:xfrm rot="19511478">
            <a:off x="5167082" y="8006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HSP</a:t>
            </a:r>
          </a:p>
        </p:txBody>
      </p:sp>
      <p:pic>
        <p:nvPicPr>
          <p:cNvPr id="37" name="Picture 3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24F79E-3CAD-40AD-A3E7-299E3A5267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05" y="1006651"/>
            <a:ext cx="709934" cy="7099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8D8E9C-7E01-4A85-81C3-617E57A6DF2D}"/>
              </a:ext>
            </a:extLst>
          </p:cNvPr>
          <p:cNvSpPr txBox="1"/>
          <p:nvPr/>
        </p:nvSpPr>
        <p:spPr>
          <a:xfrm>
            <a:off x="6753495" y="1694662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D. Pucci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F1E111-EDFC-438E-BE60-D259AB644121}"/>
              </a:ext>
            </a:extLst>
          </p:cNvPr>
          <p:cNvSpPr txBox="1"/>
          <p:nvPr/>
        </p:nvSpPr>
        <p:spPr>
          <a:xfrm rot="19511478">
            <a:off x="6413478" y="788773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DIC</a:t>
            </a:r>
          </a:p>
        </p:txBody>
      </p:sp>
      <p:pic>
        <p:nvPicPr>
          <p:cNvPr id="41" name="Picture 4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88F1647-1256-4C8E-92D7-E151E817E7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97" y="1002210"/>
            <a:ext cx="690191" cy="6901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F41356-FED8-4148-98AF-1FDC543B0B6A}"/>
              </a:ext>
            </a:extLst>
          </p:cNvPr>
          <p:cNvSpPr txBox="1"/>
          <p:nvPr/>
        </p:nvSpPr>
        <p:spPr>
          <a:xfrm>
            <a:off x="7859175" y="1699436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C. Bartolozzi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F84D0-C724-419E-B2BE-907833C1CE96}"/>
              </a:ext>
            </a:extLst>
          </p:cNvPr>
          <p:cNvSpPr txBox="1"/>
          <p:nvPr/>
        </p:nvSpPr>
        <p:spPr>
          <a:xfrm rot="19511478">
            <a:off x="7621399" y="774538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EDPR</a:t>
            </a:r>
          </a:p>
        </p:txBody>
      </p:sp>
      <p:pic>
        <p:nvPicPr>
          <p:cNvPr id="2" name="on-the-fly">
            <a:hlinkClick r:id="" action="ppaction://media"/>
            <a:extLst>
              <a:ext uri="{FF2B5EF4-FFF2-40B4-BE49-F238E27FC236}">
                <a16:creationId xmlns:a16="http://schemas.microsoft.com/office/drawing/2014/main" id="{A6BD4542-DF25-43AA-8CE5-396067275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478769" y="2380567"/>
            <a:ext cx="1960524" cy="1102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object-recog">
            <a:hlinkClick r:id="" action="ppaction://media"/>
            <a:extLst>
              <a:ext uri="{FF2B5EF4-FFF2-40B4-BE49-F238E27FC236}">
                <a16:creationId xmlns:a16="http://schemas.microsoft.com/office/drawing/2014/main" id="{9B1B8133-0EEF-4727-86F5-9446E5D8DD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702822" y="2380110"/>
            <a:ext cx="1973378" cy="11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ahr">
            <a:hlinkClick r:id="" action="ppaction://media"/>
            <a:extLst>
              <a:ext uri="{FF2B5EF4-FFF2-40B4-BE49-F238E27FC236}">
                <a16:creationId xmlns:a16="http://schemas.microsoft.com/office/drawing/2014/main" id="{6BE021D4-75D2-4D0A-B28B-D4DF54452B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913359" y="3859362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walking">
            <a:hlinkClick r:id="" action="ppaction://media"/>
            <a:extLst>
              <a:ext uri="{FF2B5EF4-FFF2-40B4-BE49-F238E27FC236}">
                <a16:creationId xmlns:a16="http://schemas.microsoft.com/office/drawing/2014/main" id="{EC6F2279-85C6-43C1-8C29-2CED9ED3E4D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486143" y="3870819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ssistive-rehab">
            <a:hlinkClick r:id="" action="ppaction://media"/>
            <a:extLst>
              <a:ext uri="{FF2B5EF4-FFF2-40B4-BE49-F238E27FC236}">
                <a16:creationId xmlns:a16="http://schemas.microsoft.com/office/drawing/2014/main" id="{7044844B-E122-40B5-ADCB-8BFD7085D40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6910439" y="2365218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mask-ukf">
            <a:hlinkClick r:id="" action="ppaction://media"/>
            <a:extLst>
              <a:ext uri="{FF2B5EF4-FFF2-40B4-BE49-F238E27FC236}">
                <a16:creationId xmlns:a16="http://schemas.microsoft.com/office/drawing/2014/main" id="{847B95F5-F8A5-483E-B936-6A6FA0A9DDD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716890" y="3866200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wbc">
            <a:hlinkClick r:id="" action="ppaction://media"/>
            <a:extLst>
              <a:ext uri="{FF2B5EF4-FFF2-40B4-BE49-F238E27FC236}">
                <a16:creationId xmlns:a16="http://schemas.microsoft.com/office/drawing/2014/main" id="{8F244D07-FE61-4139-AFE3-8EC4109B551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79916" y="2370733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edpr">
            <a:hlinkClick r:id="" action="ppaction://media"/>
            <a:extLst>
              <a:ext uri="{FF2B5EF4-FFF2-40B4-BE49-F238E27FC236}">
                <a16:creationId xmlns:a16="http://schemas.microsoft.com/office/drawing/2014/main" id="{400C3D95-3A51-4284-877A-3E45B6E46523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72659" y="3866200"/>
            <a:ext cx="1958932" cy="1101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9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7694C-C9B8-4E52-95EB-D18830CF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26" y="2807703"/>
            <a:ext cx="1243045" cy="871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future ?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E52CBB-43C9-41B8-9133-213D24D5F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25010" y="2449149"/>
            <a:ext cx="685191" cy="1528491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76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25657"/>
              </p:ext>
            </p:extLst>
          </p:nvPr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67295"/>
              </p:ext>
            </p:extLst>
          </p:nvPr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02607"/>
              </p:ext>
            </p:extLst>
          </p:nvPr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78326"/>
              </p:ext>
            </p:extLst>
          </p:nvPr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1BAC58-2D70-429A-A733-2A6501DA2577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9266</TotalTime>
  <Words>554</Words>
  <Application>Microsoft Office PowerPoint</Application>
  <PresentationFormat>On-screen Show (16:9)</PresentationFormat>
  <Paragraphs>169</Paragraphs>
  <Slides>18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Bliss Pro Light</vt:lpstr>
      <vt:lpstr>Calibri</vt:lpstr>
      <vt:lpstr>StarSymbol</vt:lpstr>
      <vt:lpstr>Wingdings</vt:lpstr>
      <vt:lpstr>iit-model-169</vt:lpstr>
      <vt:lpstr>Inside Pages</vt:lpstr>
      <vt:lpstr>1_iit-model-169</vt:lpstr>
      <vt:lpstr>EPR WEB20 Crash Course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mentors</vt:lpstr>
      <vt:lpstr>thanks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Ugo Pattacini</cp:lastModifiedBy>
  <cp:revision>334</cp:revision>
  <cp:lastPrinted>2016-04-15T10:20:57Z</cp:lastPrinted>
  <dcterms:created xsi:type="dcterms:W3CDTF">2015-09-15T21:41:13Z</dcterms:created>
  <dcterms:modified xsi:type="dcterms:W3CDTF">2020-10-25T17:39:47Z</dcterms:modified>
</cp:coreProperties>
</file>